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56" r:id="rId3"/>
    <p:sldId id="267" r:id="rId4"/>
    <p:sldId id="268" r:id="rId5"/>
    <p:sldId id="270" r:id="rId6"/>
    <p:sldId id="258" r:id="rId7"/>
    <p:sldId id="259" r:id="rId8"/>
    <p:sldId id="423" r:id="rId9"/>
    <p:sldId id="257" r:id="rId10"/>
    <p:sldId id="296" r:id="rId11"/>
    <p:sldId id="42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0"/>
  </p:normalViewPr>
  <p:slideViewPr>
    <p:cSldViewPr snapToGrid="0" snapToObjects="1">
      <p:cViewPr varScale="1">
        <p:scale>
          <a:sx n="104" d="100"/>
          <a:sy n="104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D13358-FCF6-8B42-B006-912B80D25CE4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5A8C5E-FEE2-8142-95E8-BAD9C4FAA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62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723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6FEDB-36F7-5F45-A80D-1968FBA46A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C5F70-1B0E-5C4C-B02E-5D759DBE7C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597AB-44F4-FC4E-B233-E1E9905C2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6D0A5-E5E2-6F4B-A10E-1D2AF2D8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C1A19-B822-DF41-881A-E1BC2C61F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59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6383D-C734-164D-8C7A-6C277BC9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152BC-EED1-014E-8B9B-208DAA211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35473-6754-1E44-B616-472441969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1ADBD-7A56-714E-872D-83802F9EE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157E0-AF3E-A146-9B79-B1D4D6CED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6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A65089-BE84-AD4C-BEA3-C3275EB35B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0FE5EF-A212-C843-A353-602AB669C2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889C5-4727-E946-AFCB-217BEEE71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7584D-B029-C84D-8C19-5FD7369F6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21EDD-E510-1B43-93FD-3FE08954F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833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03D7D-EDAF-7641-B318-CD0C0FA2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A53B0-F4D9-6040-A661-BF605AC1A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BC0A7-2113-2A41-9369-8890C6AB8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69F41-81DF-CB45-A012-3E96F2E07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A9F18-F1F4-B547-A25B-CCED294E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50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AA1E1-11E1-D443-B8FA-E7B71E96B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DFF2B-0E15-3343-9719-2FA27F814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D8381-F102-CF4C-991E-8D825930A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B08F5-9807-D941-8983-EFA928B9B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F0B8F-D6D8-8849-A2AA-106DFCFA0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609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AD635-8F73-FE42-AB69-F1615A96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3CB36-F10B-8441-9B05-DD75F532EF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17ACF-E959-9E41-A920-6FB45F109E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B8566-4087-8442-A9F3-EE5D93C4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FBB718-6712-1F44-AD6E-F4DD15154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C50FA6-924D-8640-A69E-DA1AFA81F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9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0AB0A-F3F3-EB4C-8DCD-F66F6B776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9DD75-1AA7-8B45-9F60-672ECCC27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2B2CBA-F386-5944-AB1F-1EBAA90734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B02C5D-A984-D449-A0F1-CAF8E2845E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C20E53-1862-624D-93FD-E0B9B509C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46AC91-1FAC-D043-A884-AF56672E3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273A71-248A-434E-AFAC-26C42CFBA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EBAF03-0B9E-0249-A6A3-80C2C120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92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0CBFB-D3E6-FA45-9357-20735CABC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1A737-3188-5A4E-A4B6-97FC72EE1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CE6705-ED3F-8D42-A043-B5B5CF953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CC2F77-4092-954C-9D22-E739650A7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35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862521-85AB-6346-9428-2A12FD3E6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884D3B-E040-9141-8D39-86D344DF0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50F32-683D-FD4E-A9B7-B392ECA8F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81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526EB-0DD3-274E-BD3F-7F94D6EE6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601A4-19BE-9D4A-8169-95B8613D1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0FE64-69FA-AE42-93D8-44138D7FD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E7523-4842-B04B-B9F0-72C4D794C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FD2EE-7292-FA4C-B8EA-1923433B5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82406B-806D-7D41-96C7-8ED2C25D5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35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77D74-D33D-4744-8870-53F62B4DB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D2960B-36A5-F445-B5BD-CA1735B3FA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49B9E-DCC4-E945-B71A-ACCBFD8ABC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94B8F-DBCF-BB4C-967F-8F62F132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C808F-DCE4-3D41-9F63-FC0E50096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8462B6-6676-F943-BCD9-AC0A70390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21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A1394B-2AB7-8B46-8556-E280B881D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B57B4-B22F-CB49-8F0B-C99AD2D44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7186-6F5B-B84E-9CFB-A24690E3D2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0F893-290C-5647-BBF2-5D950253EFB0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4DC6EC-0B0D-344C-B578-88879E7558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7C415-94EC-144A-887E-2E90FD5A35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A0B4F-D2AC-8A4F-8188-79228D2DC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22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worldoceanreview.com/en/files/2010/10/k1_kompo_klimasystem_e_en.jp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Geologic_temperature_record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jpeg"/><Relationship Id="rId12" Type="http://schemas.openxmlformats.org/officeDocument/2006/relationships/image" Target="../media/image8.gif"/><Relationship Id="rId2" Type="http://schemas.openxmlformats.org/officeDocument/2006/relationships/hyperlink" Target="http://earth.nullschool.net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images.nationalgeographic.org/image/upload/t_edhub_resource_key_image/v1692714536/EducationHub/photos/global-temperature-anomalies-2017-2021.jpg" TargetMode="External"/><Relationship Id="rId11" Type="http://schemas.openxmlformats.org/officeDocument/2006/relationships/hyperlink" Target="https://upload.wikimedia.org/wikipedia/commons/2/2f/Himalaya-formation.gif" TargetMode="External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hyperlink" Target="https://www.metoffice.gov.uk/hadobs/monitoring/dashfigs/gmt.png" TargetMode="Externa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het.colorado.edu/sims/cheerpj/greenhouse/latest/greenhouse.html?simulation=greenhouse" TargetMode="External"/><Relationship Id="rId2" Type="http://schemas.openxmlformats.org/officeDocument/2006/relationships/hyperlink" Target="http://earth.nullschool.net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ambio.fly.dev/" TargetMode="External"/><Relationship Id="rId5" Type="http://schemas.openxmlformats.org/officeDocument/2006/relationships/hyperlink" Target="https://mscm9.dkrz.de/greb/cgi-bin/scny_i18n.py?scenario=105&amp;variable=01&amp;locale=EN" TargetMode="External"/><Relationship Id="rId4" Type="http://schemas.openxmlformats.org/officeDocument/2006/relationships/hyperlink" Target="https://www.climateinteractive.org/en-roads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arth.nullschool.net/#current/wind/surface/level/orthographic=-38.58,49.12,649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A7C085-B26D-434B-B282-E246A2187607}"/>
              </a:ext>
            </a:extLst>
          </p:cNvPr>
          <p:cNvSpPr txBox="1"/>
          <p:nvPr/>
        </p:nvSpPr>
        <p:spPr>
          <a:xfrm>
            <a:off x="225552" y="644545"/>
            <a:ext cx="11545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Goal: to increase our literacy in anthropogenic climate change through the use of models.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5F466B-C50C-3248-1D4F-BC65FB5105FD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b="1" dirty="0"/>
              <a:t>Welcome to Modeling Earth’s Climate!</a:t>
            </a:r>
          </a:p>
        </p:txBody>
      </p:sp>
      <p:pic>
        <p:nvPicPr>
          <p:cNvPr id="5" name="Picture 2">
            <a:hlinkClick r:id="rId2"/>
            <a:extLst>
              <a:ext uri="{FF2B5EF4-FFF2-40B4-BE49-F238E27FC236}">
                <a16:creationId xmlns:a16="http://schemas.microsoft.com/office/drawing/2014/main" id="{3F9B34A8-93D8-A005-8223-423CA81C0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52" y="1414582"/>
            <a:ext cx="7377756" cy="4594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1E337D-7389-E8F2-2502-C9BA755DCEEE}"/>
              </a:ext>
            </a:extLst>
          </p:cNvPr>
          <p:cNvSpPr txBox="1"/>
          <p:nvPr/>
        </p:nvSpPr>
        <p:spPr>
          <a:xfrm>
            <a:off x="7682554" y="1414582"/>
            <a:ext cx="450944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Literacy</a:t>
            </a:r>
            <a:r>
              <a:rPr lang="en-US" sz="2400" dirty="0"/>
              <a:t> … </a:t>
            </a:r>
          </a:p>
          <a:p>
            <a:r>
              <a:rPr lang="en-US" sz="2400" dirty="0"/>
              <a:t>is the condition or quality of being knowledgeable in a particular subject or field (e.g., cultural literacy).</a:t>
            </a:r>
          </a:p>
          <a:p>
            <a:endParaRPr lang="en-US" sz="2400" dirty="0"/>
          </a:p>
          <a:p>
            <a:r>
              <a:rPr lang="en-US" sz="2400" b="1" dirty="0"/>
              <a:t>Anthropogenic climate change </a:t>
            </a:r>
            <a:r>
              <a:rPr lang="en-US" sz="2400" dirty="0"/>
              <a:t>…</a:t>
            </a:r>
          </a:p>
          <a:p>
            <a:r>
              <a:rPr lang="en-US" sz="2400" dirty="0"/>
              <a:t>Refers to human-caused changes in Earth’s climate. Doing so will require that we learn about how the pre-anthropogenic climate worked.</a:t>
            </a:r>
          </a:p>
          <a:p>
            <a:endParaRPr lang="en-US" sz="2400" dirty="0"/>
          </a:p>
          <a:p>
            <a:r>
              <a:rPr lang="en-US" sz="2400" b="1" dirty="0"/>
              <a:t>Models</a:t>
            </a:r>
            <a:r>
              <a:rPr lang="en-US" sz="2400" dirty="0"/>
              <a:t> … </a:t>
            </a:r>
          </a:p>
        </p:txBody>
      </p:sp>
    </p:spTree>
    <p:extLst>
      <p:ext uri="{BB962C8B-B14F-4D97-AF65-F5344CB8AC3E}">
        <p14:creationId xmlns:p14="http://schemas.microsoft.com/office/powerpoint/2010/main" val="2616182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CDBA09-35B1-0741-8647-31209C5FF939}"/>
              </a:ext>
            </a:extLst>
          </p:cNvPr>
          <p:cNvSpPr txBox="1"/>
          <p:nvPr/>
        </p:nvSpPr>
        <p:spPr>
          <a:xfrm>
            <a:off x="0" y="-2380"/>
            <a:ext cx="4194048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Diving into </a:t>
            </a:r>
            <a:r>
              <a:rPr lang="en-US" sz="2400" b="1" dirty="0" err="1"/>
              <a:t>Earth.nullschool.net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14C3AD-D82D-2C40-9555-3B41FEA93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4077" y="803509"/>
            <a:ext cx="3185559" cy="2790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5E1280-4192-CF4E-802A-09850D1E7AFE}"/>
              </a:ext>
            </a:extLst>
          </p:cNvPr>
          <p:cNvSpPr txBox="1"/>
          <p:nvPr/>
        </p:nvSpPr>
        <p:spPr>
          <a:xfrm>
            <a:off x="5167084" y="278275"/>
            <a:ext cx="137211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/>
              <a:t>Fires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49EF90F-C981-34DC-3742-5F1E8B34BF50}"/>
              </a:ext>
            </a:extLst>
          </p:cNvPr>
          <p:cNvGrpSpPr/>
          <p:nvPr/>
        </p:nvGrpSpPr>
        <p:grpSpPr>
          <a:xfrm>
            <a:off x="304800" y="1339796"/>
            <a:ext cx="3605444" cy="4593753"/>
            <a:chOff x="304800" y="1985972"/>
            <a:chExt cx="3605444" cy="459375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0A0F64A-E40D-DF40-B8D7-F00E8D40E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800" y="1985972"/>
              <a:ext cx="2858717" cy="256370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5291196-457E-0348-BF16-C3224B24F1A8}"/>
                </a:ext>
              </a:extLst>
            </p:cNvPr>
            <p:cNvSpPr/>
            <p:nvPr/>
          </p:nvSpPr>
          <p:spPr>
            <a:xfrm>
              <a:off x="304800" y="4640733"/>
              <a:ext cx="3605444" cy="193899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sz="2400" i="1" dirty="0"/>
                <a:t>Surface air pollutant concentrations</a:t>
              </a:r>
              <a:endParaRPr lang="en-US" sz="2400" dirty="0"/>
            </a:p>
            <a:p>
              <a:r>
                <a:rPr lang="en-US" sz="2400" dirty="0"/>
                <a:t>This is CO, but there are also airborne particulates, like sulfate (SO4ex)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6A2345ED-E58E-EE42-9A08-2FB4714BC7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1137" y="1408796"/>
            <a:ext cx="2597549" cy="2563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79C8B4-E77F-6D41-A12F-B3088A816320}"/>
              </a:ext>
            </a:extLst>
          </p:cNvPr>
          <p:cNvSpPr txBox="1"/>
          <p:nvPr/>
        </p:nvSpPr>
        <p:spPr>
          <a:xfrm>
            <a:off x="8215086" y="147074"/>
            <a:ext cx="3672114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/>
              <a:t>Jet Stream</a:t>
            </a:r>
          </a:p>
          <a:p>
            <a:r>
              <a:rPr lang="en-US" sz="2400" dirty="0"/>
              <a:t>Have to move up in the atmosphere to see this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8959031-8ED9-6748-B918-35AE3D093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878" y="4349489"/>
            <a:ext cx="3787259" cy="22302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CED6024-183D-CD42-98C7-B039C5520416}"/>
              </a:ext>
            </a:extLst>
          </p:cNvPr>
          <p:cNvSpPr txBox="1"/>
          <p:nvPr/>
        </p:nvSpPr>
        <p:spPr>
          <a:xfrm>
            <a:off x="8676546" y="4549676"/>
            <a:ext cx="3417917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/>
              <a:t>CO</a:t>
            </a:r>
            <a:r>
              <a:rPr lang="en-US" sz="2400" i="1" baseline="-25000" dirty="0"/>
              <a:t>2</a:t>
            </a:r>
            <a:r>
              <a:rPr lang="en-US" sz="2400" i="1" dirty="0"/>
              <a:t> concentrations</a:t>
            </a:r>
            <a:endParaRPr lang="en-US" sz="2400" dirty="0"/>
          </a:p>
          <a:p>
            <a:r>
              <a:rPr lang="en-US" sz="2400" dirty="0"/>
              <a:t>A key number is 425 ppm, the current global average concentration</a:t>
            </a:r>
          </a:p>
        </p:txBody>
      </p:sp>
    </p:spTree>
    <p:extLst>
      <p:ext uri="{BB962C8B-B14F-4D97-AF65-F5344CB8AC3E}">
        <p14:creationId xmlns:p14="http://schemas.microsoft.com/office/powerpoint/2010/main" val="3240251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CDBA09-35B1-0741-8647-31209C5FF939}"/>
              </a:ext>
            </a:extLst>
          </p:cNvPr>
          <p:cNvSpPr txBox="1"/>
          <p:nvPr/>
        </p:nvSpPr>
        <p:spPr>
          <a:xfrm>
            <a:off x="0" y="-2380"/>
            <a:ext cx="4194048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Diving into </a:t>
            </a:r>
            <a:r>
              <a:rPr lang="en-US" sz="2400" b="1" dirty="0" err="1"/>
              <a:t>Earth.nullschool.net</a:t>
            </a:r>
            <a:endParaRPr lang="en-US" sz="2400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8959031-8ED9-6748-B918-35AE3D093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878" y="4349489"/>
            <a:ext cx="3787259" cy="22302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CED6024-183D-CD42-98C7-B039C5520416}"/>
              </a:ext>
            </a:extLst>
          </p:cNvPr>
          <p:cNvSpPr txBox="1"/>
          <p:nvPr/>
        </p:nvSpPr>
        <p:spPr>
          <a:xfrm>
            <a:off x="8676546" y="4549676"/>
            <a:ext cx="3417917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/>
              <a:t>CO</a:t>
            </a:r>
            <a:r>
              <a:rPr lang="en-US" sz="2400" i="1" baseline="-25000" dirty="0"/>
              <a:t>2</a:t>
            </a:r>
            <a:r>
              <a:rPr lang="en-US" sz="2400" i="1" dirty="0"/>
              <a:t> concentrations</a:t>
            </a:r>
            <a:endParaRPr lang="en-US" sz="2400" dirty="0"/>
          </a:p>
          <a:p>
            <a:r>
              <a:rPr lang="en-US" sz="2400" dirty="0"/>
              <a:t>A key number is 425 ppm, the current global average concentration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E17DBCA-44E9-C200-8854-665FE3F15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03" y="772948"/>
            <a:ext cx="6739066" cy="425625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38832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1FD354-1489-794B-BF7E-D739CDC23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558" y="656970"/>
            <a:ext cx="8839200" cy="5359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C4463A-1B08-F64C-803A-F850D903BA73}"/>
              </a:ext>
            </a:extLst>
          </p:cNvPr>
          <p:cNvSpPr txBox="1"/>
          <p:nvPr/>
        </p:nvSpPr>
        <p:spPr>
          <a:xfrm>
            <a:off x="1441622" y="6293369"/>
            <a:ext cx="9082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*From Professor Karen Shell, Oregon State University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2E07D7-7A4D-0049-A3FE-A45920CF7FC0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What’s a model, anyway*?</a:t>
            </a:r>
          </a:p>
        </p:txBody>
      </p:sp>
    </p:spTree>
    <p:extLst>
      <p:ext uri="{BB962C8B-B14F-4D97-AF65-F5344CB8AC3E}">
        <p14:creationId xmlns:p14="http://schemas.microsoft.com/office/powerpoint/2010/main" val="4215493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05F466B-C50C-3248-1D4F-BC65FB5105FD}"/>
              </a:ext>
            </a:extLst>
          </p:cNvPr>
          <p:cNvSpPr txBox="1"/>
          <p:nvPr/>
        </p:nvSpPr>
        <p:spPr>
          <a:xfrm>
            <a:off x="0" y="0"/>
            <a:ext cx="8473083" cy="83099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b="1" dirty="0"/>
              <a:t>Whether we’re thinking about “weather” or “climate” depends on the time scale we’re interested in</a:t>
            </a:r>
          </a:p>
        </p:txBody>
      </p:sp>
      <p:pic>
        <p:nvPicPr>
          <p:cNvPr id="15" name="Picture 14">
            <a:hlinkClick r:id="rId2"/>
            <a:extLst>
              <a:ext uri="{FF2B5EF4-FFF2-40B4-BE49-F238E27FC236}">
                <a16:creationId xmlns:a16="http://schemas.microsoft.com/office/drawing/2014/main" id="{ACAD8901-9990-5042-4003-B117389BC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94" y="1076403"/>
            <a:ext cx="2793301" cy="2815965"/>
          </a:xfrm>
          <a:prstGeom prst="rect">
            <a:avLst/>
          </a:prstGeom>
        </p:spPr>
      </p:pic>
      <p:pic>
        <p:nvPicPr>
          <p:cNvPr id="3074" name="Picture 2">
            <a:hlinkClick r:id="rId4"/>
            <a:extLst>
              <a:ext uri="{FF2B5EF4-FFF2-40B4-BE49-F238E27FC236}">
                <a16:creationId xmlns:a16="http://schemas.microsoft.com/office/drawing/2014/main" id="{E1E8DAB8-8E2A-A7C4-BC55-3C998CDD7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6288" y="3677186"/>
            <a:ext cx="4071081" cy="230438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hlinkClick r:id="rId6"/>
            <a:extLst>
              <a:ext uri="{FF2B5EF4-FFF2-40B4-BE49-F238E27FC236}">
                <a16:creationId xmlns:a16="http://schemas.microsoft.com/office/drawing/2014/main" id="{10635287-B773-3898-BDE3-9E8FC088B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0707" y="952175"/>
            <a:ext cx="3870900" cy="2610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8347112-A8C2-D619-7FF4-3243BA75450A}"/>
              </a:ext>
            </a:extLst>
          </p:cNvPr>
          <p:cNvSpPr txBox="1"/>
          <p:nvPr/>
        </p:nvSpPr>
        <p:spPr>
          <a:xfrm>
            <a:off x="239324" y="5905245"/>
            <a:ext cx="28265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Snapshots </a:t>
            </a:r>
          </a:p>
          <a:p>
            <a:pPr algn="ctr"/>
            <a:r>
              <a:rPr lang="en-US" sz="2400" dirty="0"/>
              <a:t>(definitely weather)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FAE5E5-C1BB-C369-0E49-F147BE5E2F74}"/>
              </a:ext>
            </a:extLst>
          </p:cNvPr>
          <p:cNvSpPr txBox="1"/>
          <p:nvPr/>
        </p:nvSpPr>
        <p:spPr>
          <a:xfrm>
            <a:off x="4236541" y="5980775"/>
            <a:ext cx="23511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10-100 years</a:t>
            </a:r>
          </a:p>
          <a:p>
            <a:pPr algn="ctr"/>
            <a:r>
              <a:rPr lang="en-US" sz="2400" dirty="0"/>
              <a:t>(Anthropocene)</a:t>
            </a:r>
          </a:p>
        </p:txBody>
      </p:sp>
      <p:pic>
        <p:nvPicPr>
          <p:cNvPr id="3078" name="Picture 6" descr="undefined">
            <a:hlinkClick r:id="rId8"/>
            <a:extLst>
              <a:ext uri="{FF2B5EF4-FFF2-40B4-BE49-F238E27FC236}">
                <a16:creationId xmlns:a16="http://schemas.microsoft.com/office/drawing/2014/main" id="{45BE6F3D-E0B7-A06E-38CF-0E77191E6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7016" y="4545962"/>
            <a:ext cx="4355004" cy="1269642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C22BE5B-89CE-2B8F-0607-A33EF7C8E88A}"/>
              </a:ext>
            </a:extLst>
          </p:cNvPr>
          <p:cNvSpPr txBox="1"/>
          <p:nvPr/>
        </p:nvSpPr>
        <p:spPr>
          <a:xfrm>
            <a:off x="8065581" y="5905245"/>
            <a:ext cx="34795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Millions of years</a:t>
            </a:r>
          </a:p>
          <a:p>
            <a:pPr algn="ctr"/>
            <a:r>
              <a:rPr lang="en-US" sz="2400" dirty="0"/>
              <a:t>(Geological time scale)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57581F2-3870-3431-C0DE-3B9BE8A52C8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1791" y="4006968"/>
            <a:ext cx="1903751" cy="170388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080" name="Picture 8" descr="undefined">
            <a:hlinkClick r:id="rId11"/>
            <a:extLst>
              <a:ext uri="{FF2B5EF4-FFF2-40B4-BE49-F238E27FC236}">
                <a16:creationId xmlns:a16="http://schemas.microsoft.com/office/drawing/2014/main" id="{8FD1FA45-9354-7B7B-CC05-D32CCBDA6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977" y="88020"/>
            <a:ext cx="2394803" cy="433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7324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A7C085-B26D-434B-B282-E246A2187607}"/>
              </a:ext>
            </a:extLst>
          </p:cNvPr>
          <p:cNvSpPr txBox="1"/>
          <p:nvPr/>
        </p:nvSpPr>
        <p:spPr>
          <a:xfrm>
            <a:off x="534649" y="1159698"/>
            <a:ext cx="111227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Global earth system weather tools (</a:t>
            </a:r>
            <a:r>
              <a:rPr lang="en-US" sz="2400" dirty="0">
                <a:hlinkClick r:id="rId2"/>
              </a:rPr>
              <a:t>Earth.nullschool.net</a:t>
            </a:r>
            <a:r>
              <a:rPr lang="en-US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Web apps that demonstrate processes (</a:t>
            </a:r>
            <a:r>
              <a:rPr lang="en-US" sz="2400" dirty="0">
                <a:hlinkClick r:id="rId3"/>
              </a:rPr>
              <a:t>phet</a:t>
            </a:r>
            <a:r>
              <a:rPr lang="en-US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Integrated assessment tools (include economics, politics: </a:t>
            </a:r>
            <a:r>
              <a:rPr lang="en-US" sz="2400" dirty="0">
                <a:hlinkClick r:id="rId4"/>
              </a:rPr>
              <a:t>EnROADS</a:t>
            </a:r>
            <a:r>
              <a:rPr lang="en-US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Global climate models (“GCMs”) (</a:t>
            </a:r>
            <a:r>
              <a:rPr lang="en-US" sz="2400" dirty="0">
                <a:hlinkClick r:id="rId5"/>
              </a:rPr>
              <a:t>Monash</a:t>
            </a:r>
            <a:r>
              <a:rPr lang="en-US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Global carbon cycles (</a:t>
            </a:r>
            <a:r>
              <a:rPr lang="en-US" sz="2400" dirty="0">
                <a:hlinkClick r:id="rId6"/>
              </a:rPr>
              <a:t>Cambio</a:t>
            </a:r>
            <a:r>
              <a:rPr lang="en-US" sz="2400" dirty="0"/>
              <a:t>, constructing your own in Python)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Conceptual frameworks for analyzing and engaging in climate change discourse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5F466B-C50C-3248-1D4F-BC65FB5105FD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b="1" dirty="0"/>
              <a:t>Models we’ll be exploring</a:t>
            </a:r>
          </a:p>
        </p:txBody>
      </p:sp>
    </p:spTree>
    <p:extLst>
      <p:ext uri="{BB962C8B-B14F-4D97-AF65-F5344CB8AC3E}">
        <p14:creationId xmlns:p14="http://schemas.microsoft.com/office/powerpoint/2010/main" val="3673594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A7C085-B26D-434B-B282-E246A2187607}"/>
              </a:ext>
            </a:extLst>
          </p:cNvPr>
          <p:cNvSpPr txBox="1"/>
          <p:nvPr/>
        </p:nvSpPr>
        <p:spPr>
          <a:xfrm>
            <a:off x="518160" y="1168801"/>
            <a:ext cx="78699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Resources you’ll need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Topic schedule (in the syllabus)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Weekly modules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Discussion posts and your research notebook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Contingencies for missing class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Evaluation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5F466B-C50C-3248-1D4F-BC65FB5105FD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b="1" dirty="0"/>
              <a:t>Course organization on Canvas</a:t>
            </a:r>
          </a:p>
        </p:txBody>
      </p:sp>
    </p:spTree>
    <p:extLst>
      <p:ext uri="{BB962C8B-B14F-4D97-AF65-F5344CB8AC3E}">
        <p14:creationId xmlns:p14="http://schemas.microsoft.com/office/powerpoint/2010/main" val="1790104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CDBA09-35B1-0741-8647-31209C5FF939}"/>
              </a:ext>
            </a:extLst>
          </p:cNvPr>
          <p:cNvSpPr txBox="1"/>
          <p:nvPr/>
        </p:nvSpPr>
        <p:spPr>
          <a:xfrm>
            <a:off x="0" y="0"/>
            <a:ext cx="6444462" cy="8309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Diving into </a:t>
            </a:r>
            <a:r>
              <a:rPr lang="en-US" sz="2400" b="1" dirty="0" err="1"/>
              <a:t>Earth.nullschool.net</a:t>
            </a:r>
            <a:r>
              <a:rPr lang="en-US" sz="2400" b="1" dirty="0"/>
              <a:t>: recognizing </a:t>
            </a:r>
            <a:r>
              <a:rPr lang="en-US" sz="2400" b="1" i="1" dirty="0"/>
              <a:t>cyclonic synoptic systems</a:t>
            </a:r>
            <a:r>
              <a:rPr lang="en-US" sz="2400" b="1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7117C0-9DC5-6D4C-88D3-E6A769FCC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3" y="3197670"/>
            <a:ext cx="5983567" cy="31766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A28C8A-9827-8B4A-B4DC-B1AA1F6C8004}"/>
              </a:ext>
            </a:extLst>
          </p:cNvPr>
          <p:cNvSpPr txBox="1"/>
          <p:nvPr/>
        </p:nvSpPr>
        <p:spPr>
          <a:xfrm>
            <a:off x="134912" y="959677"/>
            <a:ext cx="63095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Low-pressure system – </a:t>
            </a:r>
            <a:r>
              <a:rPr lang="en-US" sz="2400" b="1" dirty="0"/>
              <a:t>stormy, cloudy, and rainy</a:t>
            </a:r>
          </a:p>
          <a:p>
            <a:endParaRPr lang="en-US" sz="2400" dirty="0"/>
          </a:p>
          <a:p>
            <a:r>
              <a:rPr lang="en-US" sz="2400" dirty="0"/>
              <a:t>Northern hemisphere, winds circling to the </a:t>
            </a:r>
            <a:r>
              <a:rPr lang="en-US" sz="2400" b="1" dirty="0"/>
              <a:t>left</a:t>
            </a:r>
          </a:p>
          <a:p>
            <a:r>
              <a:rPr lang="en-US" sz="2400" dirty="0"/>
              <a:t>Southern hemisphere, winds circling to the </a:t>
            </a:r>
            <a:r>
              <a:rPr lang="en-US" sz="2400" b="1" dirty="0"/>
              <a:t>right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0970A4-FEC7-DB41-9FF7-6FCD1772F2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540"/>
          <a:stretch/>
        </p:blipFill>
        <p:spPr bwMode="auto">
          <a:xfrm>
            <a:off x="7498191" y="0"/>
            <a:ext cx="3993210" cy="631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55CAE8B-1801-7D4D-886B-F60D5A64FA48}"/>
              </a:ext>
            </a:extLst>
          </p:cNvPr>
          <p:cNvSpPr/>
          <p:nvPr/>
        </p:nvSpPr>
        <p:spPr>
          <a:xfrm>
            <a:off x="7786030" y="6211669"/>
            <a:ext cx="4271058" cy="470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thumbs.dreamstime.com</a:t>
            </a:r>
            <a:r>
              <a:rPr lang="en-US" sz="1200" dirty="0"/>
              <a:t>/b/cyclone-anticyclone-diagram-illustrating-high-pressure-low-pressure-57971714.jpg</a:t>
            </a:r>
          </a:p>
        </p:txBody>
      </p:sp>
    </p:spTree>
    <p:extLst>
      <p:ext uri="{BB962C8B-B14F-4D97-AF65-F5344CB8AC3E}">
        <p14:creationId xmlns:p14="http://schemas.microsoft.com/office/powerpoint/2010/main" val="1685559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A28C8A-9827-8B4A-B4DC-B1AA1F6C8004}"/>
              </a:ext>
            </a:extLst>
          </p:cNvPr>
          <p:cNvSpPr txBox="1"/>
          <p:nvPr/>
        </p:nvSpPr>
        <p:spPr>
          <a:xfrm>
            <a:off x="81206" y="893224"/>
            <a:ext cx="64733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High-pressure system – </a:t>
            </a:r>
            <a:r>
              <a:rPr lang="en-US" sz="2400" b="1" dirty="0"/>
              <a:t>Clear skies, dry</a:t>
            </a:r>
          </a:p>
          <a:p>
            <a:endParaRPr lang="en-US" sz="2400" dirty="0"/>
          </a:p>
          <a:p>
            <a:r>
              <a:rPr lang="en-US" sz="2400" dirty="0"/>
              <a:t>Northern hemisphere, winds circling to the </a:t>
            </a:r>
            <a:r>
              <a:rPr lang="en-US" sz="2400" b="1" dirty="0"/>
              <a:t>right</a:t>
            </a:r>
          </a:p>
          <a:p>
            <a:r>
              <a:rPr lang="en-US" sz="2400" dirty="0"/>
              <a:t>Southern hemisphere, winds circling to the </a:t>
            </a:r>
            <a:r>
              <a:rPr lang="en-US" sz="2400" b="1" dirty="0"/>
              <a:t>left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B6E1C5-A9DC-9E43-B914-EABD618DA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7" y="3301170"/>
            <a:ext cx="5457371" cy="3236623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8698E49-BEBF-D94C-A54D-EFD44E25B0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397325" y="15290"/>
            <a:ext cx="42672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92FE8B8-C927-D746-9E38-0C083AA2BF1E}"/>
              </a:ext>
            </a:extLst>
          </p:cNvPr>
          <p:cNvSpPr/>
          <p:nvPr/>
        </p:nvSpPr>
        <p:spPr>
          <a:xfrm>
            <a:off x="7786030" y="6211669"/>
            <a:ext cx="4271058" cy="470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thumbs.dreamstime.com</a:t>
            </a:r>
            <a:r>
              <a:rPr lang="en-US" sz="1200" dirty="0"/>
              <a:t>/b/cyclone-anticyclone-diagram-illustrating-high-pressure-low-pressure-57971714.jpg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889298-0BE2-880B-C6F2-8F874FED123B}"/>
              </a:ext>
            </a:extLst>
          </p:cNvPr>
          <p:cNvSpPr txBox="1"/>
          <p:nvPr/>
        </p:nvSpPr>
        <p:spPr>
          <a:xfrm>
            <a:off x="0" y="0"/>
            <a:ext cx="6444462" cy="8309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Diving into </a:t>
            </a:r>
            <a:r>
              <a:rPr lang="en-US" sz="2400" b="1" dirty="0" err="1"/>
              <a:t>Earth.nullschool.net</a:t>
            </a:r>
            <a:r>
              <a:rPr lang="en-US" sz="2400" b="1" dirty="0"/>
              <a:t>: recognizing </a:t>
            </a:r>
            <a:r>
              <a:rPr lang="en-US" sz="2400" b="1" i="1" dirty="0"/>
              <a:t>anticyclonic synoptic systems </a:t>
            </a:r>
          </a:p>
        </p:txBody>
      </p:sp>
    </p:spTree>
    <p:extLst>
      <p:ext uri="{BB962C8B-B14F-4D97-AF65-F5344CB8AC3E}">
        <p14:creationId xmlns:p14="http://schemas.microsoft.com/office/powerpoint/2010/main" val="1587000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09BDFF0-A570-146C-D6AF-FCFD32AD2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480060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2400" b="1" dirty="0">
                <a:latin typeface="+mn-lt"/>
              </a:rPr>
              <a:t>Turns out, some synoptic systems are semi-permanent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9BEA9D-B900-757B-593F-DA6D45A9B8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1" r="3274"/>
          <a:stretch/>
        </p:blipFill>
        <p:spPr>
          <a:xfrm>
            <a:off x="148590" y="1111275"/>
            <a:ext cx="7194240" cy="47126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86426B-81BD-F54B-E700-BE32C06B71AF}"/>
              </a:ext>
            </a:extLst>
          </p:cNvPr>
          <p:cNvSpPr txBox="1"/>
          <p:nvPr/>
        </p:nvSpPr>
        <p:spPr>
          <a:xfrm>
            <a:off x="7452360" y="725488"/>
            <a:ext cx="473964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Famous semipermanent Lows: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Aleutians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Iceland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Off the coast of Antarctica</a:t>
            </a:r>
          </a:p>
          <a:p>
            <a:endParaRPr lang="en-US" sz="2400" dirty="0"/>
          </a:p>
          <a:p>
            <a:r>
              <a:rPr lang="en-US" sz="2400" b="1" dirty="0"/>
              <a:t>Famous Semipermanent Highs: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Hawaii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Bermuda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South Atlantic (between South America and Africa)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Indian Ocean (between Australia and Africa)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Off the coast of Southern California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Off the coast of Central Chile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9FF781-7B6B-6D36-D226-F0425201B38F}"/>
              </a:ext>
            </a:extLst>
          </p:cNvPr>
          <p:cNvSpPr txBox="1"/>
          <p:nvPr/>
        </p:nvSpPr>
        <p:spPr>
          <a:xfrm>
            <a:off x="3140393" y="6173133"/>
            <a:ext cx="15801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hlinkClick r:id="rId4"/>
              </a:rPr>
              <a:t>Link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27282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FEEA84-B1F6-4B40-B9E3-CE2608A4EB0B}"/>
              </a:ext>
            </a:extLst>
          </p:cNvPr>
          <p:cNvSpPr/>
          <p:nvPr/>
        </p:nvSpPr>
        <p:spPr>
          <a:xfrm>
            <a:off x="114287" y="1166842"/>
            <a:ext cx="533638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What you’ll do: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Mess with this model and learn what you can. I have some ideas, but you can take it where you want 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Copy/paste into your </a:t>
            </a:r>
            <a:r>
              <a:rPr lang="en-US" sz="2400" b="1" dirty="0"/>
              <a:t>research notebook</a:t>
            </a:r>
            <a:r>
              <a:rPr lang="en-US" sz="2400" dirty="0"/>
              <a:t> (and send me a link).</a:t>
            </a:r>
          </a:p>
          <a:p>
            <a:endParaRPr lang="en-US" sz="2400" dirty="0"/>
          </a:p>
          <a:p>
            <a:r>
              <a:rPr lang="en-US" sz="2400" dirty="0"/>
              <a:t>What I hope you’ll get from it: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 global perspective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Familiarity with some basics of weather (since weather is the basis of climate)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BA2912-BFA1-0543-960E-C2A1E942F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887" y="871752"/>
            <a:ext cx="5073333" cy="51144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837782-A5D4-D616-D17D-62C8269BF27B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b="1" dirty="0"/>
              <a:t>Diving into </a:t>
            </a:r>
            <a:r>
              <a:rPr lang="en-US" sz="2400" b="1" dirty="0" err="1"/>
              <a:t>Earth.nullschool.net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580887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2027</TotalTime>
  <Words>524</Words>
  <Application>Microsoft Macintosh PowerPoint</Application>
  <PresentationFormat>Widescreen</PresentationFormat>
  <Paragraphs>78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Turns out, some synoptic systems are semi-permanent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36</cp:revision>
  <dcterms:created xsi:type="dcterms:W3CDTF">2021-08-21T17:02:16Z</dcterms:created>
  <dcterms:modified xsi:type="dcterms:W3CDTF">2024-09-04T17:46:16Z</dcterms:modified>
</cp:coreProperties>
</file>

<file path=docProps/thumbnail.jpeg>
</file>